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69" r:id="rId6"/>
    <p:sldId id="271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72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6453" autoAdjust="0"/>
  </p:normalViewPr>
  <p:slideViewPr>
    <p:cSldViewPr>
      <p:cViewPr>
        <p:scale>
          <a:sx n="120" d="100"/>
          <a:sy n="120" d="100"/>
        </p:scale>
        <p:origin x="96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918F-AA81-4A69-ACE1-A8D41BA12454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2DA2-926E-4847-AF09-0422F81D4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4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8288"/>
            <a:ext cx="7920038" cy="496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750" y="892175"/>
            <a:ext cx="3956050" cy="4833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92175"/>
            <a:ext cx="3956050" cy="4833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49BC2BF-808D-45BB-930E-CE97B6CC68D2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DE63400-BE33-45AE-9F09-E7AACF05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295400"/>
            <a:ext cx="5562608" cy="3124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Геронтологический центр Ленинградской области: 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/>
              <a:t> </a:t>
            </a:r>
            <a:r>
              <a:rPr lang="ru-RU" sz="2800" b="1" dirty="0" smtClean="0"/>
              <a:t>Отчет руководителя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ЛОГБУ «Геронтологический центр Ленинградской области»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перед трудовым коллективом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за 2017 год</a:t>
            </a:r>
            <a:endParaRPr lang="ru-RU" sz="28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876800"/>
            <a:ext cx="5572132" cy="183356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b="1" spc="0" dirty="0" smtClean="0"/>
              <a:t>Неуймин А.Л., и.о. директора ЛОГБУ «Геронтологический центр Ленинградской </a:t>
            </a:r>
            <a:r>
              <a:rPr lang="ru-RU" b="1" spc="-10" dirty="0" smtClean="0"/>
              <a:t>области»</a:t>
            </a:r>
          </a:p>
          <a:p>
            <a:pPr algn="r">
              <a:spcBef>
                <a:spcPts val="0"/>
              </a:spcBef>
            </a:pPr>
            <a:r>
              <a:rPr lang="ru-RU" b="1" spc="0" dirty="0" smtClean="0"/>
              <a:t>2018г.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Информация о проведенных мероприятиях</a:t>
            </a:r>
          </a:p>
          <a:p>
            <a:r>
              <a:rPr lang="ru-RU" sz="1400" dirty="0"/>
              <a:t>За 2017 год было проведено </a:t>
            </a:r>
            <a:r>
              <a:rPr lang="ru-RU" sz="1400" dirty="0" smtClean="0"/>
              <a:t>210 культурно-досуговых мероприятий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dirty="0" smtClean="0"/>
              <a:t>Мероприятия </a:t>
            </a:r>
            <a:r>
              <a:rPr lang="ru-RU" sz="1400" dirty="0"/>
              <a:t>проводились как на базе Учреждения, так и в ДК «Юбилейный», библиотеке и школе п. Глажево. В их число  входили: посещение кинопоказов в ДК «Юбилейный», «Концерт, посвящённый 23 февраля», шоу-программа «Весеннее настроение», отчётный концерт коллективов ДК, концерт, посвящённый Дню Матери, народные гуляния «Широкая Масленица»,  празднование Дня России, районный фестиваль «Купальские гуляния», районный конкурс детского и юношеского творчества «Победа остаётся молодой»,  митинг, посвящённый Дню Победы, акция «Бессмертный полк», акция «Стена памяти. Чтобы помнили…». </a:t>
            </a:r>
            <a:endParaRPr lang="ru-RU" sz="1400" dirty="0" smtClean="0"/>
          </a:p>
          <a:p>
            <a:r>
              <a:rPr lang="ru-RU" sz="1400" dirty="0"/>
              <a:t>Немаловажным аспектом в работе с клиентами является социально- психологическое сопровождение. Число клиентов, получивших данные услуги за 2017 год, составило 560 человек.</a:t>
            </a:r>
          </a:p>
          <a:p>
            <a:r>
              <a:rPr lang="ru-RU" sz="1400" dirty="0"/>
              <a:t>В центре созданы условия для проведения:</a:t>
            </a:r>
          </a:p>
          <a:p>
            <a:r>
              <a:rPr lang="ru-RU" sz="1400" dirty="0"/>
              <a:t>- консультаций пациентов – психологическое консультирование по проблемам: одиночества, ухудшения памяти, «изменения характера», нарушения сна – получили 322 человека.</a:t>
            </a:r>
          </a:p>
          <a:p>
            <a:r>
              <a:rPr lang="ru-RU" sz="1400" dirty="0"/>
              <a:t>- Релаксационных занятий и аутотренингов, занятия проводятся в специально оборудованной комнате, данные услуги получили 551 человек</a:t>
            </a:r>
            <a:r>
              <a:rPr lang="ru-RU" sz="1400" dirty="0" smtClean="0"/>
              <a:t>.</a:t>
            </a:r>
            <a:r>
              <a:rPr lang="ru-RU" sz="1400" dirty="0"/>
              <a:t> - прошли обучение по пожарному минимуму - 2 человека</a:t>
            </a:r>
          </a:p>
          <a:p>
            <a:r>
              <a:rPr lang="ru-RU" sz="1400" dirty="0" smtClean="0"/>
              <a:t>- </a:t>
            </a:r>
            <a:r>
              <a:rPr lang="ru-RU" sz="1400" dirty="0"/>
              <a:t>проведено 3 тренировки по </a:t>
            </a:r>
            <a:r>
              <a:rPr lang="ru-RU" sz="1400" dirty="0" smtClean="0"/>
              <a:t>эвакуации в случае ЧС, </a:t>
            </a:r>
            <a:r>
              <a:rPr lang="ru-RU" sz="1400" dirty="0"/>
              <a:t>из них 2 – по плану, </a:t>
            </a:r>
            <a:r>
              <a:rPr lang="ru-RU" sz="1400" dirty="0" smtClean="0"/>
              <a:t>1 </a:t>
            </a:r>
            <a:r>
              <a:rPr lang="ru-RU" sz="1400" dirty="0"/>
              <a:t>– внеплановая. </a:t>
            </a:r>
          </a:p>
          <a:p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113169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Оказание социально-медицинских услуг</a:t>
            </a:r>
          </a:p>
          <a:p>
            <a:pPr>
              <a:buNone/>
            </a:pPr>
            <a:endParaRPr lang="ru-RU" sz="15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36258"/>
              </p:ext>
            </p:extLst>
          </p:nvPr>
        </p:nvGraphicFramePr>
        <p:xfrm>
          <a:off x="1509713" y="1851881"/>
          <a:ext cx="6124575" cy="41090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33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Врачи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Средний мед. персонал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Младший мед. персонал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Физических лиц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Укомплектованность, 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Наличие квалификационной категории, чел.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Д.м.н. – 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Высшая – 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Первая – нет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Вторая – нет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Без категории – 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Высшая – 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Первая – 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Вторая – нет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Без категории – 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Коэффициент текучести кадров,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Менее 1%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Дисциплинарные взыскания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Благодарности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11038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Кадры медицинской части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9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Нозология пациентов</a:t>
            </a:r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Оказанные процедуры- 38365 услуг: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5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95663"/>
              </p:ext>
            </p:extLst>
          </p:nvPr>
        </p:nvGraphicFramePr>
        <p:xfrm>
          <a:off x="914400" y="1828800"/>
          <a:ext cx="7105650" cy="19533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5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1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Нозологические формы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Абс., чел.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Отн., 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Цереброваскулярная болезнь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138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ДДЗП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302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Деформирующий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остеоартроз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24,2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Сахарный диабет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Гипертоническая болезнь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Ишемическая болезнь сердца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Прочие заболевания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31905"/>
              </p:ext>
            </p:extLst>
          </p:nvPr>
        </p:nvGraphicFramePr>
        <p:xfrm>
          <a:off x="1295400" y="4495800"/>
          <a:ext cx="6476999" cy="16928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9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2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4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91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25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01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42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Соляная комната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Углекислая ванна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Тракцион. комната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Солис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Магнит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Алмаг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Ванны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Массаж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ЛФК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ЭКГ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Дарс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УФО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ОКУФ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5401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2103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4136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1094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2431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4277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2268 -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ручной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4354 -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аппарат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9968 -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инструк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1426 -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тренажер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355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7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Основные результаты медицинской деятельности:</a:t>
            </a:r>
          </a:p>
          <a:p>
            <a:r>
              <a:rPr lang="ru-RU" sz="1600" b="1" dirty="0" smtClean="0"/>
              <a:t> </a:t>
            </a:r>
            <a:r>
              <a:rPr lang="ru-RU" sz="1400" b="1" dirty="0"/>
              <a:t>Оптимизирован кадровый состав руководителей, врачебного и сестринского персонала, в основу которой положен принцип профессионализма.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b="1" dirty="0"/>
              <a:t>Внедрен Порядок оказания медицинской помощи по профилю «гериатрия</a:t>
            </a:r>
            <a:r>
              <a:rPr lang="ru-RU" sz="1400" b="1" dirty="0" smtClean="0"/>
              <a:t>»</a:t>
            </a:r>
            <a:r>
              <a:rPr lang="ru-RU" sz="1400" dirty="0" smtClean="0"/>
              <a:t>.</a:t>
            </a:r>
          </a:p>
          <a:p>
            <a:r>
              <a:rPr lang="ru-RU" sz="1400" b="1" dirty="0"/>
              <a:t>Организована работы гериатрического кабинета</a:t>
            </a:r>
            <a:r>
              <a:rPr lang="ru-RU" sz="1400" b="1" dirty="0" smtClean="0"/>
              <a:t>.</a:t>
            </a:r>
          </a:p>
          <a:p>
            <a:r>
              <a:rPr lang="ru-RU" sz="1400" b="1" dirty="0"/>
              <a:t>Внедрена система комплексной гериатрической оценки и диагностики старческой </a:t>
            </a:r>
            <a:r>
              <a:rPr lang="ru-RU" sz="1400" b="1" dirty="0" smtClean="0"/>
              <a:t>астении.</a:t>
            </a:r>
          </a:p>
          <a:p>
            <a:r>
              <a:rPr lang="ru-RU" sz="1400" b="1" dirty="0"/>
              <a:t>На базе ЛОГБУ «Геронтологический центр Ленинградской области» выездных заседаний Ленинградского проведено заседание областного отделения Геронтологического общества РАН.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28 </a:t>
            </a:r>
            <a:r>
              <a:rPr lang="ru-RU" sz="1400" dirty="0"/>
              <a:t>августа 2017 г. </a:t>
            </a:r>
            <a:endParaRPr lang="ru-RU" sz="1400" dirty="0" smtClean="0"/>
          </a:p>
          <a:p>
            <a:r>
              <a:rPr lang="ru-RU" sz="1400" b="1" dirty="0" smtClean="0"/>
              <a:t>Организовано </a:t>
            </a:r>
            <a:r>
              <a:rPr lang="ru-RU" sz="1400" b="1" dirty="0"/>
              <a:t>проведение на базе ЛОГБУ «Геронтологический центр Ленинградской области» научно-практических врачебных конференций на регулярной основе.</a:t>
            </a:r>
            <a:r>
              <a:rPr lang="ru-RU" sz="1400" dirty="0" smtClean="0"/>
              <a:t>           14 мероприятий.</a:t>
            </a:r>
          </a:p>
          <a:p>
            <a:r>
              <a:rPr lang="ru-RU" sz="1400" b="1" dirty="0"/>
              <a:t>Геронтологический центр принял самое непосредственное участие в организации и проведении Первой межрегиональной научно-практической конференции «Геронтология и гериатрия: социально-медицинские аспекты», </a:t>
            </a:r>
            <a:r>
              <a:rPr lang="ru-RU" sz="1400" dirty="0" smtClean="0"/>
              <a:t>19 октября 2017</a:t>
            </a:r>
            <a:r>
              <a:rPr lang="ru-RU" sz="1400" dirty="0"/>
              <a:t> г</a:t>
            </a:r>
            <a:r>
              <a:rPr lang="ru-RU" sz="1400" dirty="0" smtClean="0"/>
              <a:t>.</a:t>
            </a:r>
          </a:p>
          <a:p>
            <a:r>
              <a:rPr lang="ru-RU" sz="1400" b="1" dirty="0"/>
              <a:t>Были осуществлены публикации  научных трудов сотрудников медицинской части в журналах, входящих в международные базы данных </a:t>
            </a:r>
            <a:r>
              <a:rPr lang="en-US" sz="1400" b="1" dirty="0"/>
              <a:t>Web of Science</a:t>
            </a:r>
            <a:r>
              <a:rPr lang="ru-RU" sz="1400" b="1" dirty="0"/>
              <a:t>, </a:t>
            </a:r>
            <a:r>
              <a:rPr lang="en-US" sz="1400" b="1" dirty="0"/>
              <a:t>Scopus</a:t>
            </a:r>
            <a:r>
              <a:rPr lang="ru-RU" sz="1400" b="1" dirty="0"/>
              <a:t>, перечень, рекомендованный ВАК РФ; сборниках научных трудов, материалах конгрессов, конференций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/>
              <a:t>Организована санитарно-просветительская </a:t>
            </a:r>
            <a:r>
              <a:rPr lang="ru-RU" sz="1400" b="1" dirty="0"/>
              <a:t>работа среди пациентов Центра.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 Проведены </a:t>
            </a:r>
            <a:r>
              <a:rPr lang="ru-RU" sz="1400" dirty="0"/>
              <a:t>беседы с пациентами –</a:t>
            </a:r>
            <a:r>
              <a:rPr lang="ru-RU" sz="1400" b="1" dirty="0"/>
              <a:t> 189.</a:t>
            </a:r>
            <a:endParaRPr lang="ru-RU" sz="1400" dirty="0"/>
          </a:p>
          <a:p>
            <a:endParaRPr lang="ru-RU" sz="1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381757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Информация о проверках</a:t>
            </a:r>
          </a:p>
          <a:p>
            <a:r>
              <a:rPr lang="ru-RU" sz="1600" dirty="0"/>
              <a:t>За 2017 год в ЛОГБУ «Геронтологический центр Ленинградской области» были проведены проверки следующими контрольно-надзорными органами:</a:t>
            </a:r>
          </a:p>
          <a:p>
            <a:r>
              <a:rPr lang="ru-RU" sz="1600" dirty="0"/>
              <a:t>- Комитет по социальной защите населения Ленинградской области  плановая проверка ведомственного контроля - сделаны замечания по соблюдению требований ст.30, ст.94, ст.95 ФЗ № 44; рекомендовано привлечение ответственных лиц, допустивших нарушения к дисциплинарной ответственности – замечания учтены в работе, лица, допустившие нарушение требований законодательство привлечены к дисциплинарной ответственности;</a:t>
            </a:r>
          </a:p>
          <a:p>
            <a:r>
              <a:rPr lang="ru-RU" sz="1600" dirty="0"/>
              <a:t>- </a:t>
            </a:r>
            <a:r>
              <a:rPr lang="ru-RU" sz="1600" dirty="0" err="1"/>
              <a:t>Киришская</a:t>
            </a:r>
            <a:r>
              <a:rPr lang="ru-RU" sz="1600" dirty="0"/>
              <a:t> городская прокуратура с передачей комплекта документов в контрольно-ревизионный комитет при Губернаторе Ленинградской области – нарушений не выявлено;</a:t>
            </a:r>
          </a:p>
          <a:p>
            <a:r>
              <a:rPr lang="ru-RU" sz="1600" dirty="0"/>
              <a:t>- Прокуратура Ленинградской области – выдано постановление о назначении административного наказания по делу № 08-03-Ш/17 от 21.02.2017 – уплачен административный штраф. </a:t>
            </a:r>
          </a:p>
          <a:p>
            <a:pPr>
              <a:buNone/>
            </a:pP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381757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676400"/>
            <a:ext cx="8595360" cy="455980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Перспективы развития на 2018год:</a:t>
            </a:r>
          </a:p>
          <a:p>
            <a:pPr marL="0" indent="0">
              <a:spcBef>
                <a:spcPts val="0"/>
              </a:spcBef>
              <a:buNone/>
            </a:pPr>
            <a:endParaRPr lang="ru-RU" sz="2900" cap="all" dirty="0" smtClean="0"/>
          </a:p>
          <a:p>
            <a:pPr marL="0" indent="0">
              <a:spcBef>
                <a:spcPts val="0"/>
              </a:spcBef>
              <a:buNone/>
            </a:pPr>
            <a:endParaRPr lang="ru-RU" sz="2900" cap="all" dirty="0" smtClean="0"/>
          </a:p>
          <a:p>
            <a:r>
              <a:rPr lang="ru-RU" sz="2900" dirty="0" smtClean="0"/>
              <a:t>Расширить </a:t>
            </a:r>
            <a:r>
              <a:rPr lang="ru-RU" sz="2900" dirty="0"/>
              <a:t>спектр оказываемых услуг – планируется открыть водолечебные кабинеты</a:t>
            </a:r>
          </a:p>
          <a:p>
            <a:r>
              <a:rPr lang="ru-RU" sz="2900" dirty="0"/>
              <a:t>П</a:t>
            </a:r>
            <a:r>
              <a:rPr lang="ru-RU" sz="2900" dirty="0" smtClean="0"/>
              <a:t>родолжить </a:t>
            </a:r>
            <a:r>
              <a:rPr lang="ru-RU" sz="2900" dirty="0"/>
              <a:t>работы по благоустройству территории</a:t>
            </a:r>
          </a:p>
          <a:p>
            <a:r>
              <a:rPr lang="ru-RU" sz="2900" dirty="0"/>
              <a:t>О</a:t>
            </a:r>
            <a:r>
              <a:rPr lang="ru-RU" sz="2900" dirty="0" smtClean="0"/>
              <a:t>птимизировать </a:t>
            </a:r>
            <a:r>
              <a:rPr lang="ru-RU" sz="2900" dirty="0"/>
              <a:t>доступ к помещениям для оказания услуг маломобильных групп населения – планируется провести работы по установке лифтового </a:t>
            </a:r>
            <a:r>
              <a:rPr lang="ru-RU" sz="2900" dirty="0" smtClean="0"/>
              <a:t>оборудования</a:t>
            </a:r>
          </a:p>
          <a:p>
            <a:r>
              <a:rPr lang="ru-RU" sz="2900" dirty="0" smtClean="0"/>
              <a:t> </a:t>
            </a:r>
            <a:r>
              <a:rPr lang="ru-RU" sz="2900" dirty="0">
                <a:cs typeface="Times New Roman" pitchFamily="18" charset="0"/>
              </a:rPr>
              <a:t>Разработать и реализовать </a:t>
            </a:r>
            <a:r>
              <a:rPr lang="ru-RU" sz="2900" dirty="0" smtClean="0">
                <a:cs typeface="Times New Roman" pitchFamily="18" charset="0"/>
              </a:rPr>
              <a:t>модель </a:t>
            </a:r>
            <a:r>
              <a:rPr lang="ru-RU" sz="2900" dirty="0"/>
              <a:t>комплексной гериатрической оценки как критерия нуждаемости лиц старших возрастных групп в том или ином виде социальной помощи</a:t>
            </a:r>
            <a:r>
              <a:rPr lang="ru-RU" sz="2900" dirty="0">
                <a:cs typeface="Times New Roman" pitchFamily="18" charset="0"/>
              </a:rPr>
              <a:t>;</a:t>
            </a:r>
          </a:p>
          <a:p>
            <a:r>
              <a:rPr lang="ru-RU" sz="2900" dirty="0">
                <a:cs typeface="Times New Roman" pitchFamily="18" charset="0"/>
              </a:rPr>
              <a:t>Построение модели маршрутизации лиц </a:t>
            </a:r>
            <a:r>
              <a:rPr lang="ru-RU" sz="2900" dirty="0"/>
              <a:t>старших возрастных групп </a:t>
            </a:r>
            <a:r>
              <a:rPr lang="ru-RU" sz="2900" dirty="0">
                <a:cs typeface="Times New Roman" pitchFamily="18" charset="0"/>
              </a:rPr>
              <a:t>в системе долговременной помощи на основе критерия нуждаемости;</a:t>
            </a:r>
          </a:p>
          <a:p>
            <a:r>
              <a:rPr lang="ru-RU" sz="2900" dirty="0">
                <a:cs typeface="Times New Roman" pitchFamily="18" charset="0"/>
              </a:rPr>
              <a:t>Организовать своевременное повышение квалификации сотрудников учреждений социального обслуживания Ленинградской области с учетом развития модели геронтологической и гериатрической помощи</a:t>
            </a:r>
          </a:p>
          <a:p>
            <a:endParaRPr lang="ru-RU" sz="2900" dirty="0" smtClean="0"/>
          </a:p>
          <a:p>
            <a:endParaRPr lang="ru-RU" sz="2800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116013" y="4449763"/>
            <a:ext cx="691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35842" name="Picture 2" descr="&amp;Mcy;&amp;iecy;&amp;dcy;&amp;scy;&amp;iecy;&amp;scy;&amp;tcy;&amp;rcy;&amp;acy; &amp;pcy;&amp;ocy;&amp;mcy;&amp;ocy;&amp;gcy;&amp;acy;&amp;iecy;&amp;tcy; &amp;Pcy;&amp;ocy;&amp;zhcy;&amp;icy;&amp;lcy;&amp;acy;&amp;yacy; &amp;zhcy;&amp;iecy;&amp;ncy;&amp;shchcy;&amp;icy;&amp;ncy;&amp;acy; &amp;ncy;&amp;acy; &amp;zcy;&amp;acy;&amp;vcy;&amp;tcy;&amp;rcy;&amp;acy;&amp;kcy; - &amp;Scy;&amp;tcy;&amp;ocy;&amp;kcy;&amp;ocy;&amp;vcy;&amp;ocy;&amp;iecy; &amp;fcy;&amp;ocy;&amp;tcy;&amp;ocy; ginasanders #11861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35000"/>
            <a:ext cx="56165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_ЛОГБУ_ГЦ_ЛО_ОБЛОЖКА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85623"/>
            <a:ext cx="4648200" cy="3098800"/>
          </a:xfrm>
          <a:prstGeom prst="rect">
            <a:avLst/>
          </a:prstGeom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pic>
        <p:nvPicPr>
          <p:cNvPr id="5" name="Рисунок 4" descr="fvapqL2Mc3EW1tKaujOeUSdtvNw8pz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902889"/>
            <a:ext cx="4746970" cy="2667000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sz="half" idx="4294967295"/>
          </p:nvPr>
        </p:nvSpPr>
        <p:spPr>
          <a:xfrm>
            <a:off x="304800" y="5562600"/>
            <a:ext cx="8534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/>
              <a:t>ЛОГБУ «Геронтологический центр Ленинградской области»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был торжественно открыт 16 сентября 2016 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>
            <a:spLocks noGrp="1"/>
          </p:cNvSpPr>
          <p:nvPr>
            <p:ph sz="half" idx="4294967295"/>
          </p:nvPr>
        </p:nvSpPr>
        <p:spPr>
          <a:xfrm>
            <a:off x="457200" y="1481138"/>
            <a:ext cx="8153400" cy="4767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cs typeface="Times New Roman" pitchFamily="18" charset="0"/>
              </a:rPr>
              <a:t>Цели создания: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marL="515938" indent="-406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400" b="1" dirty="0" smtClean="0">
                <a:cs typeface="Times New Roman" pitchFamily="18" charset="0"/>
              </a:rPr>
              <a:t>социальное обслуживание граждан старших возрастных групп;</a:t>
            </a:r>
          </a:p>
          <a:p>
            <a:pPr marL="515938" indent="-40640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400" b="1" dirty="0" smtClean="0">
                <a:cs typeface="Times New Roman" pitchFamily="18" charset="0"/>
              </a:rPr>
              <a:t>осуществление мероприятий, направленных на возможно более полную компенсацию ограничений жизнедеятельности, вызванных нарушением здоровья;</a:t>
            </a:r>
          </a:p>
          <a:p>
            <a:pPr marL="515938" indent="-40640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400" b="1" dirty="0" smtClean="0">
                <a:cs typeface="Times New Roman" pitchFamily="18" charset="0"/>
              </a:rPr>
              <a:t>осуществление организационно-методической и научно-практической деятельности в области геронтологии и гериатрии.</a:t>
            </a: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450080" cy="5026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cs typeface="Times New Roman" pitchFamily="18" charset="0"/>
              </a:rPr>
              <a:t>Геронтологический центр оснащен современным оборудованием для   предоставления комплекса услуг, направленных на сохранение здоровья пожилых людей: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ru-RU" sz="2000" b="1" dirty="0" smtClean="0"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4-камерная комбинированная гальваническая и струйно-контрастная ванна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платформа для </a:t>
            </a:r>
            <a:r>
              <a:rPr lang="ru-RU" sz="2000" b="1" dirty="0" err="1" smtClean="0">
                <a:cs typeface="Times New Roman" pitchFamily="18" charset="0"/>
              </a:rPr>
              <a:t>тракционной</a:t>
            </a:r>
            <a:r>
              <a:rPr lang="ru-RU" sz="2000" b="1" dirty="0" smtClean="0">
                <a:cs typeface="Times New Roman" pitchFamily="18" charset="0"/>
              </a:rPr>
              <a:t> релаксации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соляная камера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сухая углекислая ванна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err="1" smtClean="0">
                <a:cs typeface="Times New Roman" pitchFamily="18" charset="0"/>
              </a:rPr>
              <a:t>магнитотурботрон</a:t>
            </a:r>
            <a:endParaRPr lang="ru-RU" sz="2000" b="1" dirty="0" smtClean="0"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ванны для рук и ног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тренажеры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029201" y="1295401"/>
            <a:ext cx="3886199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cs typeface="Times New Roman" pitchFamily="18" charset="0"/>
              </a:rPr>
              <a:t>В Геронтологическом центре оборудованы:</a:t>
            </a:r>
            <a:endParaRPr lang="ru-RU" sz="2000" dirty="0" smtClean="0"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кабинет ЭКГ,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кабинет УЗИ,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массажный кабинет,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cs typeface="Times New Roman" pitchFamily="18" charset="0"/>
              </a:rPr>
              <a:t>зал лечебной физкультуры.</a:t>
            </a:r>
          </a:p>
        </p:txBody>
      </p:sp>
      <p:pic>
        <p:nvPicPr>
          <p:cNvPr id="20485" name="Picture 2" descr="C:\Users\pikalova\ДОКУМЕНТ Ы РАБОЧЕГО СТОЛА\ДВ\Форум Старшее поколение\2017\Стенд\Фото на правое\П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063" y="5029200"/>
            <a:ext cx="2795764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0" descr="C:\Users\rubalco\Documents\Гериатрия и Геронтология\Старшее поколение 2017\фото Геронтологический\тренажё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2092" y="3917950"/>
            <a:ext cx="226330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4" descr="C:\Users\pikalova\ДОКУМЕНТ Ы РАБОЧЕГО СТОЛА\ДВ\Форум Старшее поколение\2017\Стенд\Фото на правое\Пр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13" y="1998108"/>
            <a:ext cx="3699587" cy="432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4"/>
          <p:cNvSpPr>
            <a:spLocks noGrp="1"/>
          </p:cNvSpPr>
          <p:nvPr>
            <p:ph sz="half" idx="4294967295"/>
          </p:nvPr>
        </p:nvSpPr>
        <p:spPr>
          <a:xfrm>
            <a:off x="4191000" y="914400"/>
            <a:ext cx="4419600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52 койко-места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с продолжительностью пребывания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21 день</a:t>
            </a:r>
          </a:p>
          <a:p>
            <a:r>
              <a:rPr lang="ru-RU" sz="1400" dirty="0" smtClean="0"/>
              <a:t>Площадь </a:t>
            </a:r>
            <a:r>
              <a:rPr lang="ru-RU" sz="1400" dirty="0"/>
              <a:t>земельного участка, занимаемого учреждением 2,5 га, на котором находятся 1 жилое здание, общая площадь которого 3566,4 </a:t>
            </a:r>
            <a:r>
              <a:rPr lang="ru-RU" sz="1400" dirty="0" err="1"/>
              <a:t>кв.м</a:t>
            </a:r>
            <a:r>
              <a:rPr lang="ru-RU" sz="1400" dirty="0"/>
              <a:t>. </a:t>
            </a:r>
          </a:p>
          <a:p>
            <a:r>
              <a:rPr lang="ru-RU" sz="1400" dirty="0"/>
              <a:t>Жилая площадь 880 м. кв., на одного проживающего – 15 </a:t>
            </a:r>
            <a:r>
              <a:rPr lang="ru-RU" sz="1400" dirty="0" err="1" smtClean="0"/>
              <a:t>кв.м</a:t>
            </a:r>
            <a:r>
              <a:rPr lang="ru-RU" sz="1400" dirty="0" smtClean="0"/>
              <a:t>. </a:t>
            </a:r>
            <a:endParaRPr lang="ru-RU" sz="1400" dirty="0"/>
          </a:p>
          <a:p>
            <a:r>
              <a:rPr lang="ru-RU" sz="1400" dirty="0"/>
              <a:t>Количество коек по плану 2017 – 50. </a:t>
            </a:r>
          </a:p>
          <a:p>
            <a:r>
              <a:rPr lang="ru-RU" sz="1400" dirty="0"/>
              <a:t>Количество </a:t>
            </a:r>
            <a:r>
              <a:rPr lang="ru-RU" sz="1400" dirty="0" err="1"/>
              <a:t>койко</a:t>
            </a:r>
            <a:r>
              <a:rPr lang="ru-RU" sz="1400" dirty="0"/>
              <a:t>–дней по плану 17000, фактическое исполнение за 2017 год  - 15128 или 89,1%.</a:t>
            </a:r>
          </a:p>
          <a:p>
            <a:r>
              <a:rPr lang="ru-RU" sz="1400" dirty="0"/>
              <a:t>Количество граждан получивших социальные услуги в 2017 году – 755 человек, что составляет 95,6%.</a:t>
            </a: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Финансирование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1200" dirty="0"/>
              <a:t> </a:t>
            </a:r>
            <a:r>
              <a:rPr lang="ru-RU" sz="1500" dirty="0"/>
              <a:t>ЛОГБУ «Геронтологический центр Ленинградской области» в отчетном периоде были выделены</a:t>
            </a:r>
            <a:r>
              <a:rPr lang="ru-RU" sz="1500" i="1" dirty="0"/>
              <a:t> </a:t>
            </a:r>
            <a:r>
              <a:rPr lang="ru-RU" sz="1500" dirty="0"/>
              <a:t>субсидии на иные цели в сумме 13 649 329,32 руб. по соглашению № 100 от </a:t>
            </a:r>
            <a:r>
              <a:rPr lang="ru-RU" sz="1500" dirty="0" smtClean="0"/>
              <a:t>28.03.2017: </a:t>
            </a:r>
            <a:endParaRPr lang="ru-RU" sz="1500" dirty="0"/>
          </a:p>
          <a:p>
            <a:r>
              <a:rPr lang="ru-RU" sz="1500" dirty="0" smtClean="0"/>
              <a:t>мероприятия </a:t>
            </a:r>
            <a:r>
              <a:rPr lang="ru-RU" sz="1500" dirty="0"/>
              <a:t>по сохранению и развитию материально-технической базы государственных учреждений в рамках подпрограммы «Модернизация и развитие социального обслуживания населения» государственной программы Ленинградской области «Социальная поддержка отдельных категорий граждан в Ленинградской области»;</a:t>
            </a:r>
          </a:p>
          <a:p>
            <a:r>
              <a:rPr lang="ru-RU" sz="1500" dirty="0" smtClean="0"/>
              <a:t>мероприятия </a:t>
            </a:r>
            <a:r>
              <a:rPr lang="ru-RU" sz="1500" dirty="0"/>
              <a:t>и проекты в рамках подпрограммы «Формирование доступной среды жизнедеятельности для инвалидов в Ленинградской области» государственной программы Ленинградской области «Социальная поддержка отдельных категорий граждан в Ленинградской области». </a:t>
            </a:r>
          </a:p>
          <a:p>
            <a:r>
              <a:rPr lang="ru-RU" sz="1500" dirty="0"/>
              <a:t>Остаток средств на счете учреждения по состоянию на 01.01.2018 года – </a:t>
            </a:r>
            <a:r>
              <a:rPr lang="ru-RU" sz="1500" b="1" dirty="0"/>
              <a:t>6 080 845,26 </a:t>
            </a:r>
            <a:r>
              <a:rPr lang="ru-RU" sz="1500" dirty="0"/>
              <a:t>(не исполненные контракты в сумме</a:t>
            </a:r>
            <a:r>
              <a:rPr lang="ru-RU" sz="1500" b="1" dirty="0"/>
              <a:t> – 5 598 261,98 рублей)</a:t>
            </a:r>
            <a:r>
              <a:rPr lang="ru-RU" sz="1500" dirty="0"/>
              <a:t>.</a:t>
            </a:r>
          </a:p>
          <a:p>
            <a:r>
              <a:rPr lang="ru-RU" sz="1500" dirty="0"/>
              <a:t>В 2017 году учреждением, в соответствии с Планом ФХД, оказывались услуги предоставляемые получателям социальных услуг в стационарной форме с временным проживанием.</a:t>
            </a:r>
          </a:p>
          <a:p>
            <a:r>
              <a:rPr lang="ru-RU" sz="1500" i="1" dirty="0"/>
              <a:t>По плану утверждены поступления – </a:t>
            </a:r>
            <a:r>
              <a:rPr lang="ru-RU" sz="1500" b="1" i="1" dirty="0"/>
              <a:t>4 419 056,44 рублей</a:t>
            </a:r>
            <a:endParaRPr lang="ru-RU" sz="1500" dirty="0"/>
          </a:p>
          <a:p>
            <a:r>
              <a:rPr lang="ru-RU" sz="1500" i="1" dirty="0"/>
              <a:t>Фактически доход составил</a:t>
            </a:r>
            <a:r>
              <a:rPr lang="ru-RU" sz="1500" dirty="0"/>
              <a:t>  - </a:t>
            </a:r>
            <a:r>
              <a:rPr lang="ru-RU" sz="1500" b="1" i="1" dirty="0"/>
              <a:t>4 419 056,44  руб.</a:t>
            </a:r>
            <a:r>
              <a:rPr lang="ru-RU" sz="1500" dirty="0"/>
              <a:t>, </a:t>
            </a:r>
            <a:endParaRPr lang="ru-RU" sz="15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Оплата труда</a:t>
            </a:r>
          </a:p>
          <a:p>
            <a:r>
              <a:rPr lang="ru-RU" sz="1600" dirty="0"/>
              <a:t>Заработная плата  - 18 694 648,59 рублей. </a:t>
            </a:r>
            <a:endParaRPr lang="ru-RU" sz="1600" dirty="0" smtClean="0"/>
          </a:p>
          <a:p>
            <a:r>
              <a:rPr lang="ru-RU" sz="1600" dirty="0" smtClean="0"/>
              <a:t>Размер </a:t>
            </a:r>
            <a:r>
              <a:rPr lang="ru-RU" sz="1600" dirty="0"/>
              <a:t>расчетной величины  с 01.01.2017 года составлял  – 8 350 рублей, </a:t>
            </a:r>
            <a:endParaRPr lang="ru-RU" sz="1600" dirty="0" smtClean="0"/>
          </a:p>
          <a:p>
            <a:r>
              <a:rPr lang="ru-RU" sz="1600" dirty="0" smtClean="0"/>
              <a:t>с </a:t>
            </a:r>
            <a:r>
              <a:rPr lang="ru-RU" sz="1600" dirty="0"/>
              <a:t>01.04.2017 – 8 500 рублей, </a:t>
            </a:r>
            <a:endParaRPr lang="ru-RU" sz="1600" dirty="0" smtClean="0"/>
          </a:p>
          <a:p>
            <a:r>
              <a:rPr lang="ru-RU" sz="1600" dirty="0" smtClean="0"/>
              <a:t>с </a:t>
            </a:r>
            <a:r>
              <a:rPr lang="ru-RU" sz="1600" dirty="0"/>
              <a:t>01.09.2017 – 8 830 рублей. </a:t>
            </a:r>
            <a:endParaRPr lang="ru-RU" sz="1600" dirty="0" smtClean="0"/>
          </a:p>
          <a:p>
            <a:r>
              <a:rPr lang="ru-RU" sz="1600" dirty="0" smtClean="0"/>
              <a:t>Начисленная </a:t>
            </a:r>
            <a:r>
              <a:rPr lang="ru-RU" sz="1600" dirty="0"/>
              <a:t>заработная плата  за 2017 год </a:t>
            </a:r>
            <a:r>
              <a:rPr lang="ru-RU" sz="1600" dirty="0" smtClean="0"/>
              <a:t>составила </a:t>
            </a:r>
            <a:r>
              <a:rPr lang="ru-RU" sz="1600" dirty="0"/>
              <a:t>18 694 648,59 рублей. Производились следующие компенсационные выплаты: за работу в выходные и праздничные дни, за работу в ночное время, за работу с вредными условиями труда, на замену отпуска. Осуществлялись следующие виды стимулирующих выплат  – надбавка за квалификационную категорию, надбавка за выслугу лет, надбавка за наличие ученой степени. Осуществлялось оказание материальной помощи работникам.</a:t>
            </a:r>
          </a:p>
          <a:p>
            <a:r>
              <a:rPr lang="ru-RU" sz="1600" dirty="0"/>
              <a:t>За 2017 год средняя заработная плата врачей составила – 63 263 рублей, среднего медицинского персонала – 33 533 рубля, младшего медицинского персонала – 29 552 рубля, общего немедицинского персонала – 21 301 рубль.</a:t>
            </a:r>
          </a:p>
          <a:p>
            <a:pPr>
              <a:buNone/>
            </a:pP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418479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458200" cy="541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Кадровая политика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2000" dirty="0"/>
              <a:t>- утвержденная штатная численность – 66,5 шт. единиц, по состоянию на 31.12.2017 года работало физических лиц – 61 человек</a:t>
            </a:r>
          </a:p>
          <a:p>
            <a:r>
              <a:rPr lang="ru-RU" sz="2000" dirty="0"/>
              <a:t>- укомплектованность учреждения кадрами по отношению к утвержденной штатной численности – 91,7 %</a:t>
            </a:r>
          </a:p>
          <a:p>
            <a:r>
              <a:rPr lang="ru-RU" sz="2000" dirty="0"/>
              <a:t>- постоянное совмещение профессий (должностей) – осуществляло 6 человек</a:t>
            </a:r>
          </a:p>
          <a:p>
            <a:r>
              <a:rPr lang="ru-RU" sz="2000" dirty="0"/>
              <a:t>- принято на работу за 2017 год – 26 человек (в том числе внешние совместители – 3 человека, внутренние совместители – 3 человека),  уволено всего 17 человек ( в том числе 2 внешних совместителя)</a:t>
            </a:r>
          </a:p>
          <a:p>
            <a:r>
              <a:rPr lang="ru-RU" sz="2000" dirty="0"/>
              <a:t>- </a:t>
            </a:r>
            <a:r>
              <a:rPr lang="ru-RU" sz="2000" dirty="0" err="1" smtClean="0"/>
              <a:t>пр</a:t>
            </a:r>
            <a:endParaRPr lang="ru-RU" sz="2000" dirty="0" smtClean="0"/>
          </a:p>
          <a:p>
            <a:r>
              <a:rPr lang="ru-RU" sz="2000" dirty="0"/>
              <a:t>К Дню социального работника почетными грамотами Учреждения награждены 4 человека.</a:t>
            </a:r>
          </a:p>
          <a:p>
            <a:r>
              <a:rPr lang="ru-RU" sz="2000" dirty="0" smtClean="0"/>
              <a:t>Прошли </a:t>
            </a:r>
            <a:r>
              <a:rPr lang="ru-RU" sz="2000" dirty="0"/>
              <a:t>курсы повышения квалификации/ курсы профессиональной переподготовки – 6 человек </a:t>
            </a:r>
          </a:p>
        </p:txBody>
      </p:sp>
    </p:spTree>
    <p:extLst>
      <p:ext uri="{BB962C8B-B14F-4D97-AF65-F5344CB8AC3E}">
        <p14:creationId xmlns:p14="http://schemas.microsoft.com/office/powerpoint/2010/main" val="418479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76225" y="71438"/>
            <a:ext cx="8591550" cy="1071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b="1" kern="0" dirty="0" smtClean="0">
                <a:solidFill>
                  <a:srgbClr val="008000"/>
                </a:solidFill>
              </a:rPr>
              <a:t>ЛОГБУ «Геронтологический центр Ленинградской области»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Попечительский совет</a:t>
            </a: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1600" dirty="0"/>
              <a:t>Утвержден следующий состав членов Попечительского совета:</a:t>
            </a:r>
          </a:p>
          <a:p>
            <a:r>
              <a:rPr lang="ru-RU" sz="1600" b="1" dirty="0"/>
              <a:t>Крючков Петр Владимирович </a:t>
            </a:r>
            <a:r>
              <a:rPr lang="ru-RU" sz="1600" dirty="0"/>
              <a:t>– глава Администрации </a:t>
            </a:r>
            <a:r>
              <a:rPr lang="ru-RU" sz="1600" dirty="0" err="1"/>
              <a:t>Глажевского</a:t>
            </a:r>
            <a:r>
              <a:rPr lang="ru-RU" sz="1600" dirty="0"/>
              <a:t> сельского поселения </a:t>
            </a:r>
            <a:r>
              <a:rPr lang="ru-RU" sz="1600" dirty="0" err="1"/>
              <a:t>Киришского</a:t>
            </a:r>
            <a:r>
              <a:rPr lang="ru-RU" sz="1600" dirty="0"/>
              <a:t> муниципального района Ленинградской </a:t>
            </a:r>
            <a:r>
              <a:rPr lang="ru-RU" sz="1600" dirty="0" smtClean="0"/>
              <a:t>области</a:t>
            </a:r>
          </a:p>
          <a:p>
            <a:endParaRPr lang="ru-RU" sz="1600" dirty="0" smtClean="0"/>
          </a:p>
          <a:p>
            <a:r>
              <a:rPr lang="ru-RU" sz="1600" b="1" dirty="0" smtClean="0"/>
              <a:t>Уманец </a:t>
            </a:r>
            <a:r>
              <a:rPr lang="ru-RU" sz="1600" b="1" dirty="0"/>
              <a:t>Елена Евгеньевна </a:t>
            </a:r>
            <a:r>
              <a:rPr lang="ru-RU" sz="1600" dirty="0"/>
              <a:t>– заведующий ДК «Юбилейный</a:t>
            </a:r>
            <a:r>
              <a:rPr lang="ru-RU" sz="1600" dirty="0" smtClean="0"/>
              <a:t>»</a:t>
            </a:r>
          </a:p>
          <a:p>
            <a:endParaRPr lang="ru-RU" sz="1600" dirty="0"/>
          </a:p>
          <a:p>
            <a:r>
              <a:rPr lang="ru-RU" sz="1600" b="1" dirty="0"/>
              <a:t>Суханова Анна Ивановна </a:t>
            </a:r>
            <a:r>
              <a:rPr lang="ru-RU" sz="1600" dirty="0"/>
              <a:t>– библиотекарь </a:t>
            </a:r>
            <a:r>
              <a:rPr lang="ru-RU" sz="1600" dirty="0" err="1"/>
              <a:t>Глажевской</a:t>
            </a:r>
            <a:r>
              <a:rPr lang="ru-RU" sz="1600" dirty="0"/>
              <a:t> сельской </a:t>
            </a:r>
            <a:r>
              <a:rPr lang="ru-RU" sz="1600" dirty="0" smtClean="0"/>
              <a:t>библиотеки</a:t>
            </a:r>
          </a:p>
          <a:p>
            <a:endParaRPr lang="ru-RU" sz="1600" dirty="0"/>
          </a:p>
          <a:p>
            <a:r>
              <a:rPr lang="ru-RU" sz="1600" b="1" dirty="0"/>
              <a:t>Черноглазов Валентин Эдуардович </a:t>
            </a:r>
            <a:r>
              <a:rPr lang="ru-RU" sz="1600" dirty="0"/>
              <a:t>– директор СПК «</a:t>
            </a:r>
            <a:r>
              <a:rPr lang="ru-RU" sz="1600" dirty="0" err="1"/>
              <a:t>Осничевский</a:t>
            </a:r>
            <a:r>
              <a:rPr lang="ru-RU" sz="1600" dirty="0" smtClean="0"/>
              <a:t>»</a:t>
            </a:r>
          </a:p>
          <a:p>
            <a:endParaRPr lang="ru-RU" sz="1600" dirty="0"/>
          </a:p>
          <a:p>
            <a:r>
              <a:rPr lang="ru-RU" sz="1600" b="1" dirty="0"/>
              <a:t>Китайская Наталья Сергеевна </a:t>
            </a:r>
            <a:r>
              <a:rPr lang="ru-RU" sz="1600" dirty="0"/>
              <a:t>– начальник отдела кадров СПК «</a:t>
            </a:r>
            <a:r>
              <a:rPr lang="ru-RU" sz="1600" dirty="0" err="1"/>
              <a:t>Осничевский</a:t>
            </a:r>
            <a:r>
              <a:rPr lang="ru-RU" sz="1600" dirty="0"/>
              <a:t>»</a:t>
            </a:r>
          </a:p>
          <a:p>
            <a:pPr>
              <a:buNone/>
            </a:pP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1131690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1051</Words>
  <Application>Microsoft Office PowerPoint</Application>
  <PresentationFormat>Экран (4:3)</PresentationFormat>
  <Paragraphs>226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Candara</vt:lpstr>
      <vt:lpstr>Tahoma</vt:lpstr>
      <vt:lpstr>Times New Roman</vt:lpstr>
      <vt:lpstr>Tunga</vt:lpstr>
      <vt:lpstr>Wingdings</vt:lpstr>
      <vt:lpstr>Wingdings 3</vt:lpstr>
      <vt:lpstr>Тема1</vt:lpstr>
      <vt:lpstr>Геронтологический центр Ленинградской области:   Отчет руководителя  ЛОГБУ «Геронтологический центр Ленинградской области»  перед трудовым коллективом за 2017 год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ЛОГБУ «Геронтологический центр Ленинградской области»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регулирование оказания медицинских и социальных услуг старшему поколению в Российской Федерации</dc:title>
  <dc:creator>finance_02</dc:creator>
  <cp:lastModifiedBy>Admin</cp:lastModifiedBy>
  <cp:revision>97</cp:revision>
  <cp:lastPrinted>2018-02-27T06:32:39Z</cp:lastPrinted>
  <dcterms:created xsi:type="dcterms:W3CDTF">2017-10-16T12:44:45Z</dcterms:created>
  <dcterms:modified xsi:type="dcterms:W3CDTF">2020-07-17T13:10:37Z</dcterms:modified>
</cp:coreProperties>
</file>