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0" r:id="rId3"/>
    <p:sldId id="262" r:id="rId4"/>
    <p:sldId id="269" r:id="rId5"/>
    <p:sldId id="271" r:id="rId6"/>
    <p:sldId id="286" r:id="rId7"/>
    <p:sldId id="287" r:id="rId8"/>
    <p:sldId id="289" r:id="rId9"/>
    <p:sldId id="293" r:id="rId10"/>
    <p:sldId id="290" r:id="rId11"/>
    <p:sldId id="272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6453" autoAdjust="0"/>
  </p:normalViewPr>
  <p:slideViewPr>
    <p:cSldViewPr>
      <p:cViewPr varScale="1">
        <p:scale>
          <a:sx n="117" d="100"/>
          <a:sy n="117" d="100"/>
        </p:scale>
        <p:origin x="105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8918F-AA81-4A69-ACE1-A8D41BA12454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62DA2-926E-4847-AF09-0422F81D4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4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9BC2BF-808D-45BB-930E-CE97B6CC68D2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C2BF-808D-45BB-930E-CE97B6CC68D2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C2BF-808D-45BB-930E-CE97B6CC68D2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8288"/>
            <a:ext cx="7920038" cy="496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750" y="892175"/>
            <a:ext cx="3956050" cy="4833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92175"/>
            <a:ext cx="3956050" cy="4833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C2BF-808D-45BB-930E-CE97B6CC68D2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9BC2BF-808D-45BB-930E-CE97B6CC68D2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C2BF-808D-45BB-930E-CE97B6CC68D2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C2BF-808D-45BB-930E-CE97B6CC68D2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BC2BF-808D-45BB-930E-CE97B6CC68D2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C2BF-808D-45BB-930E-CE97B6CC68D2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9BC2BF-808D-45BB-930E-CE97B6CC68D2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9BC2BF-808D-45BB-930E-CE97B6CC68D2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49BC2BF-808D-45BB-930E-CE97B6CC68D2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295400"/>
            <a:ext cx="5562608" cy="3124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Геронтологический центр Ленинградской области: </a:t>
            </a:r>
            <a:br>
              <a:rPr lang="ru-RU" sz="2800" b="1" dirty="0" smtClean="0">
                <a:solidFill>
                  <a:srgbClr val="008000"/>
                </a:solidFill>
              </a:rPr>
            </a:br>
            <a:r>
              <a:rPr lang="ru-RU" sz="2800" b="1" dirty="0"/>
              <a:t> </a:t>
            </a:r>
            <a:r>
              <a:rPr lang="ru-RU" sz="2800" b="1" dirty="0" smtClean="0"/>
              <a:t>Отчет руководителя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ЛОГБУ «Геронтологический центр Ленинградской области»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перед трудовым коллективом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за </a:t>
            </a:r>
            <a:r>
              <a:rPr lang="ru-RU" sz="2800" b="1" dirty="0" smtClean="0"/>
              <a:t>2023 </a:t>
            </a:r>
            <a:r>
              <a:rPr lang="ru-RU" sz="2800" b="1" dirty="0"/>
              <a:t>год</a:t>
            </a:r>
            <a:endParaRPr lang="ru-RU" sz="28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876800"/>
            <a:ext cx="5572132" cy="183356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b="1" spc="0" dirty="0" smtClean="0"/>
              <a:t>Кашина И.И., директор ЛОГБУ «Геронтологический центр Ленинградской </a:t>
            </a:r>
            <a:r>
              <a:rPr lang="ru-RU" b="1" spc="-10" dirty="0" smtClean="0"/>
              <a:t>области»</a:t>
            </a:r>
          </a:p>
          <a:p>
            <a:pPr algn="r">
              <a:spcBef>
                <a:spcPts val="0"/>
              </a:spcBef>
            </a:pPr>
            <a:r>
              <a:rPr lang="ru-RU" b="1" spc="0" dirty="0" smtClean="0"/>
              <a:t>2024г.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4582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Оказание социально-медицинских услуг</a:t>
            </a: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500" dirty="0" smtClean="0"/>
          </a:p>
          <a:p>
            <a:pPr>
              <a:buNone/>
            </a:pPr>
            <a:endParaRPr lang="ru-RU" sz="15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88390"/>
              </p:ext>
            </p:extLst>
          </p:nvPr>
        </p:nvGraphicFramePr>
        <p:xfrm>
          <a:off x="1509713" y="1851881"/>
          <a:ext cx="6124575" cy="33672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33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6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80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6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Врачи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Средний мед. персонал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Младший мед. персонал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Физических лиц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Укомплектованность, 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Наличие квалификационной категории, чел.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Высшая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– 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Без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категории –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Высшая –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Без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категории –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Коэффициент текучести кадров,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28,95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Дисциплинарные взыскания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11038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Кадры медицинской части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5391219"/>
            <a:ext cx="73152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бесплатно проведенных процедур для получателей социальных услуг за 2023 год – 147 774, количество платных – 52 400.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9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7695" y="1371600"/>
            <a:ext cx="8260080" cy="45598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Перспективы развития на 2024год: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В </a:t>
            </a:r>
            <a:r>
              <a:rPr lang="ru-RU" sz="1800" dirty="0"/>
              <a:t>перспективном плане работы Учреждения на 2024 год планируется проведение</a:t>
            </a:r>
          </a:p>
          <a:p>
            <a:r>
              <a:rPr lang="ru-RU" sz="1800" dirty="0"/>
              <a:t>следующих мероприятий:</a:t>
            </a:r>
          </a:p>
          <a:p>
            <a:r>
              <a:rPr lang="ru-RU" sz="1800" dirty="0"/>
              <a:t>- ремонт кровли основного здания;</a:t>
            </a:r>
          </a:p>
          <a:p>
            <a:r>
              <a:rPr lang="ru-RU" sz="1800" dirty="0"/>
              <a:t>- ремонт входной группы здания ЛОГБУ «Геронтологический центр Ленинградской области».</a:t>
            </a:r>
          </a:p>
          <a:p>
            <a:r>
              <a:rPr lang="ru-RU" sz="1800" dirty="0"/>
              <a:t>- закупка мягкой мебели в холл 2 и 3 этажей;</a:t>
            </a:r>
          </a:p>
          <a:p>
            <a:r>
              <a:rPr lang="ru-RU" sz="1800" dirty="0"/>
              <a:t>- косметический ремонт 2 этажа здания ЛОГБУ «Геронтологический центр Ленинградской области»</a:t>
            </a:r>
          </a:p>
          <a:p>
            <a:endParaRPr lang="ru-RU" sz="2900" dirty="0" smtClean="0"/>
          </a:p>
          <a:p>
            <a:endParaRPr lang="ru-RU" sz="2800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116013" y="4449763"/>
            <a:ext cx="6911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/>
                </a:solidFill>
                <a:latin typeface="+mj-lt"/>
              </a:rPr>
              <a:t>Спасибо за внимание!</a:t>
            </a:r>
          </a:p>
        </p:txBody>
      </p:sp>
      <p:pic>
        <p:nvPicPr>
          <p:cNvPr id="35842" name="Picture 2" descr="&amp;Mcy;&amp;iecy;&amp;dcy;&amp;scy;&amp;iecy;&amp;scy;&amp;tcy;&amp;rcy;&amp;acy; &amp;pcy;&amp;ocy;&amp;mcy;&amp;ocy;&amp;gcy;&amp;acy;&amp;iecy;&amp;tcy; &amp;Pcy;&amp;ocy;&amp;zhcy;&amp;icy;&amp;lcy;&amp;acy;&amp;yacy; &amp;zhcy;&amp;iecy;&amp;ncy;&amp;shchcy;&amp;icy;&amp;ncy;&amp;acy; &amp;ncy;&amp;acy; &amp;zcy;&amp;acy;&amp;vcy;&amp;tcy;&amp;rcy;&amp;acy;&amp;kcy; - &amp;Scy;&amp;tcy;&amp;ocy;&amp;kcy;&amp;ocy;&amp;vcy;&amp;ocy;&amp;iecy; &amp;fcy;&amp;ocy;&amp;tcy;&amp;ocy; ginasanders #11861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635000"/>
            <a:ext cx="561657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_ЛОГБУ_ГЦ_ЛО_ОБЛОЖКА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85623"/>
            <a:ext cx="4648200" cy="3098800"/>
          </a:xfrm>
          <a:prstGeom prst="rect">
            <a:avLst/>
          </a:prstGeom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  <p:pic>
        <p:nvPicPr>
          <p:cNvPr id="5" name="Рисунок 4" descr="fvapqL2Mc3EW1tKaujOeUSdtvNw8pz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902889"/>
            <a:ext cx="4746970" cy="2667000"/>
          </a:xfrm>
          <a:prstGeom prst="rect">
            <a:avLst/>
          </a:prstGeom>
        </p:spPr>
      </p:pic>
      <p:sp>
        <p:nvSpPr>
          <p:cNvPr id="7" name="Содержимое 2"/>
          <p:cNvSpPr>
            <a:spLocks noGrp="1"/>
          </p:cNvSpPr>
          <p:nvPr>
            <p:ph sz="half" idx="4294967295"/>
          </p:nvPr>
        </p:nvSpPr>
        <p:spPr>
          <a:xfrm>
            <a:off x="304800" y="5638800"/>
            <a:ext cx="8534400" cy="9144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/>
              <a:t>С</a:t>
            </a:r>
            <a:r>
              <a:rPr lang="ru-RU" sz="2400" b="1" dirty="0" smtClean="0"/>
              <a:t>оздан </a:t>
            </a:r>
            <a:r>
              <a:rPr lang="ru-RU" sz="2400" b="1" dirty="0"/>
              <a:t>в соответствии с распоряжением Правительства Ленинградской области от 16 февраля 2015 года № 60-р "О создании Ленинградского областного государственного стационарного бюджетного учреждения социального обслуживания "Геронтологический центр Ленинградской области".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450080" cy="5026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cs typeface="Times New Roman" pitchFamily="18" charset="0"/>
              </a:rPr>
              <a:t>Геронтологический центр оснащен современным оборудованием для   предоставления комплекса услуг, направленных на сохранение здоровья пожилых людей: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ru-RU" sz="2000" b="1" dirty="0" smtClean="0"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4-камерная комбинированная гальваническая и струйно-контрастная ванна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платформа для </a:t>
            </a:r>
            <a:r>
              <a:rPr lang="ru-RU" sz="2000" b="1" dirty="0" err="1" smtClean="0">
                <a:cs typeface="Times New Roman" pitchFamily="18" charset="0"/>
              </a:rPr>
              <a:t>тракционной</a:t>
            </a:r>
            <a:r>
              <a:rPr lang="ru-RU" sz="2000" b="1" dirty="0" smtClean="0">
                <a:cs typeface="Times New Roman" pitchFamily="18" charset="0"/>
              </a:rPr>
              <a:t> релаксации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соляная камера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сухая углекислая ванна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err="1" smtClean="0">
                <a:cs typeface="Times New Roman" pitchFamily="18" charset="0"/>
              </a:rPr>
              <a:t>магнитотурботрон</a:t>
            </a:r>
            <a:endParaRPr lang="ru-RU" sz="2000" b="1" dirty="0" smtClean="0"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ванны для рук и ног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тренажеры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029201" y="1295401"/>
            <a:ext cx="3886199" cy="259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cs typeface="Times New Roman" pitchFamily="18" charset="0"/>
              </a:rPr>
              <a:t>В Геронтологическом центре оборудованы:</a:t>
            </a:r>
            <a:endParaRPr lang="ru-RU" sz="2000" dirty="0" smtClean="0"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кабинет ЭКГ,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кабинет УЗИ,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массажный кабинет,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зал лечебной физкультуры.</a:t>
            </a:r>
          </a:p>
        </p:txBody>
      </p:sp>
      <p:pic>
        <p:nvPicPr>
          <p:cNvPr id="20485" name="Picture 2" descr="C:\Users\pikalova\ДОКУМЕНТ Ы РАБОЧЕГО СТОЛА\ДВ\Форум Старшее поколение\2017\Стенд\Фото на правое\П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063" y="5029200"/>
            <a:ext cx="2795764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10" descr="C:\Users\rubalco\Documents\Гериатрия и Геронтология\Старшее поколение 2017\фото Геронтологический\тренажёр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2092" y="3917950"/>
            <a:ext cx="226330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4" descr="C:\Users\pikalova\ДОКУМЕНТ Ы РАБОЧЕГО СТОЛА\ДВ\Форум Старшее поколение\2017\Стенд\Фото на правое\Пр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13" y="1998108"/>
            <a:ext cx="3699587" cy="432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4"/>
          <p:cNvSpPr>
            <a:spLocks noGrp="1"/>
          </p:cNvSpPr>
          <p:nvPr>
            <p:ph sz="half" idx="4294967295"/>
          </p:nvPr>
        </p:nvSpPr>
        <p:spPr>
          <a:xfrm>
            <a:off x="4191000" y="914400"/>
            <a:ext cx="4419600" cy="449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cs typeface="Times New Roman" pitchFamily="18" charset="0"/>
              </a:rPr>
              <a:t>50 койко-места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cs typeface="Times New Roman" pitchFamily="18" charset="0"/>
              </a:rPr>
              <a:t>с продолжительностью пребывания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cs typeface="Times New Roman" pitchFamily="18" charset="0"/>
              </a:rPr>
              <a:t>21 день</a:t>
            </a:r>
          </a:p>
          <a:p>
            <a:r>
              <a:rPr lang="ru-RU" sz="1400" dirty="0" smtClean="0"/>
              <a:t>Площадь </a:t>
            </a:r>
            <a:r>
              <a:rPr lang="ru-RU" sz="1400" dirty="0"/>
              <a:t>земельного участка, занимаемого учреждением 2,5 га, на котором находятся 1 жилое здание, общая площадь которого 3566,4 </a:t>
            </a:r>
            <a:r>
              <a:rPr lang="ru-RU" sz="1400" dirty="0" err="1"/>
              <a:t>кв.м</a:t>
            </a:r>
            <a:r>
              <a:rPr lang="ru-RU" sz="1400" dirty="0"/>
              <a:t>. </a:t>
            </a:r>
          </a:p>
          <a:p>
            <a:r>
              <a:rPr lang="ru-RU" sz="1400" dirty="0"/>
              <a:t>Жилая площадь 880 м. кв., на одного проживающего – 15 </a:t>
            </a:r>
            <a:r>
              <a:rPr lang="ru-RU" sz="1400" dirty="0" err="1" smtClean="0"/>
              <a:t>кв.м</a:t>
            </a:r>
            <a:r>
              <a:rPr lang="ru-RU" sz="1400" dirty="0" smtClean="0"/>
              <a:t>. </a:t>
            </a:r>
            <a:endParaRPr lang="ru-RU" sz="1400" dirty="0"/>
          </a:p>
          <a:p>
            <a:r>
              <a:rPr lang="ru-RU" sz="1400" dirty="0" smtClean="0"/>
              <a:t>Количество </a:t>
            </a:r>
            <a:r>
              <a:rPr lang="ru-RU" sz="1400" dirty="0"/>
              <a:t>граждан получивших социальные услуги в </a:t>
            </a:r>
            <a:r>
              <a:rPr lang="ru-RU" sz="1400" dirty="0" smtClean="0"/>
              <a:t>2023 </a:t>
            </a:r>
            <a:r>
              <a:rPr lang="ru-RU" sz="1400" dirty="0"/>
              <a:t>году – </a:t>
            </a:r>
            <a:r>
              <a:rPr lang="ru-RU" sz="1400" dirty="0" smtClean="0"/>
              <a:t>817 человек</a:t>
            </a:r>
            <a:r>
              <a:rPr lang="ru-RU" sz="1400" dirty="0"/>
              <a:t>, что составляет </a:t>
            </a:r>
            <a:r>
              <a:rPr lang="ru-RU" sz="1400" dirty="0" smtClean="0"/>
              <a:t>100%.</a:t>
            </a:r>
            <a:endParaRPr lang="ru-RU" sz="1400" dirty="0"/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Финансирование</a:t>
            </a:r>
            <a:endParaRPr lang="ru-RU" sz="32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1600" dirty="0" smtClean="0"/>
              <a:t>План </a:t>
            </a:r>
            <a:r>
              <a:rPr lang="ru-RU" sz="1600" dirty="0"/>
              <a:t>доходов на 2023 год утвержден в размере 3 719 788,26 руб. Исполнено на 100%.</a:t>
            </a:r>
          </a:p>
          <a:p>
            <a:pPr eaLnBrk="0" hangingPunct="0"/>
            <a:r>
              <a:rPr lang="ru-RU" sz="1600" dirty="0"/>
              <a:t>Из них:</a:t>
            </a:r>
          </a:p>
          <a:p>
            <a:pPr eaLnBrk="0" hangingPunct="0"/>
            <a:r>
              <a:rPr lang="ru-RU" sz="1600" dirty="0"/>
              <a:t>- 2 844 353,30 руб. - поступления от физических лиц за предоставление услуг;</a:t>
            </a:r>
          </a:p>
          <a:p>
            <a:pPr eaLnBrk="0" hangingPunct="0"/>
            <a:r>
              <a:rPr lang="ru-RU" sz="1600" dirty="0"/>
              <a:t>- 243 088,06 руб. - оказание услуг на платной основе.</a:t>
            </a:r>
          </a:p>
          <a:p>
            <a:pPr eaLnBrk="0" hangingPunct="0"/>
            <a:r>
              <a:rPr lang="ru-RU" sz="1600" dirty="0"/>
              <a:t>- Доходы от аренды составили 166 003,86 руб.,</a:t>
            </a:r>
          </a:p>
          <a:p>
            <a:pPr eaLnBrk="0" hangingPunct="0"/>
            <a:r>
              <a:rPr lang="ru-RU" sz="1600" dirty="0"/>
              <a:t>- Возмещение коммунальных услуг на сумму 702 431,10 руб.</a:t>
            </a:r>
          </a:p>
          <a:p>
            <a:pPr eaLnBrk="0" hangingPunct="0"/>
            <a:r>
              <a:rPr lang="ru-RU" sz="1600" dirty="0"/>
              <a:t>- Возмещение ФСС – 7 000,00 руб.</a:t>
            </a:r>
          </a:p>
          <a:p>
            <a:r>
              <a:rPr lang="ru-RU" sz="1500" dirty="0" smtClean="0"/>
              <a:t>В 2023 </a:t>
            </a:r>
            <a:r>
              <a:rPr lang="ru-RU" sz="1500" dirty="0"/>
              <a:t>году учреждением, в соответствии с Планом ФХД, оказывались услуги предоставляемые получателям социальных услуг в стационарной форме с временным проживанием</a:t>
            </a:r>
            <a:r>
              <a:rPr lang="ru-RU" sz="1500" dirty="0" smtClean="0"/>
              <a:t>.</a:t>
            </a:r>
          </a:p>
          <a:p>
            <a:pPr eaLnBrk="0" hangingPunct="0"/>
            <a:r>
              <a:rPr lang="ru-RU" sz="1600" dirty="0"/>
              <a:t>За счет поступлений от приносящей доход деятельности в 2023 году были приобретены продукты питания (хлеб), ГСМ, медицинские, дезинфицирующие средства и прочие </a:t>
            </a:r>
            <a:r>
              <a:rPr lang="ru-RU" sz="1600" dirty="0" err="1"/>
              <a:t>хозтовары</a:t>
            </a:r>
            <a:r>
              <a:rPr lang="ru-RU" sz="1600" dirty="0"/>
              <a:t>. Приобретены основные средства на сумму 35 401,48 руб. Остаток средств на 01.01.2024 г. – 228 457,16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Оплата труда</a:t>
            </a:r>
          </a:p>
          <a:p>
            <a:pPr eaLnBrk="0" hangingPunct="0"/>
            <a:r>
              <a:rPr lang="ru-RU" sz="1600" dirty="0"/>
              <a:t>Фонд оплаты труда за 2023 год составил – 36 466 074,10 рублей</a:t>
            </a:r>
            <a:r>
              <a:rPr lang="ru-RU" sz="1600" dirty="0" smtClean="0"/>
              <a:t>.</a:t>
            </a:r>
          </a:p>
          <a:p>
            <a:pPr eaLnBrk="0" hangingPunct="0"/>
            <a:r>
              <a:rPr lang="ru-RU" sz="1600" dirty="0" smtClean="0"/>
              <a:t>Средняя </a:t>
            </a:r>
            <a:r>
              <a:rPr lang="ru-RU" sz="1600" dirty="0"/>
              <a:t>заработная плата по учреждению за 2023 год составила – 44 880,56 </a:t>
            </a:r>
            <a:r>
              <a:rPr lang="ru-RU" sz="1600" dirty="0" smtClean="0"/>
              <a:t>рублей</a:t>
            </a:r>
          </a:p>
          <a:p>
            <a:pPr eaLnBrk="0" hangingPunct="0"/>
            <a:r>
              <a:rPr lang="ru-RU" sz="1600" dirty="0" smtClean="0"/>
              <a:t> Соотношение </a:t>
            </a:r>
            <a:r>
              <a:rPr lang="ru-RU" sz="1600" dirty="0"/>
              <a:t>средней заработной платы по Ленинградской области к средней заработной плате отдельных категорий работников учреждения соблюдены</a:t>
            </a:r>
            <a:r>
              <a:rPr lang="ru-RU" sz="1600" dirty="0" smtClean="0"/>
              <a:t>.</a:t>
            </a:r>
          </a:p>
          <a:p>
            <a:pPr eaLnBrk="0" hangingPunct="0"/>
            <a:r>
              <a:rPr lang="ru-RU" sz="1600" dirty="0"/>
              <a:t>Производились следующие компенсационные выплаты: за работу в выходные и праздничные дни, за работу в ночное время, за работу с вредными условиями труда, на замену отпуска. Осуществлялись следующие виды стимулирующих выплат - надбавка за квалификационную категорию, надбавка за выслугу лет, выплаты стимулирующего характера за особые условия.</a:t>
            </a:r>
          </a:p>
          <a:p>
            <a:pPr eaLnBrk="0" hangingPunct="0"/>
            <a:endParaRPr lang="ru-RU" sz="1600" dirty="0"/>
          </a:p>
          <a:p>
            <a:pPr>
              <a:buNone/>
            </a:pPr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418479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458200" cy="5410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Кадровая политика</a:t>
            </a:r>
            <a:endParaRPr lang="ru-RU" sz="32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000" dirty="0"/>
              <a:t>- Штатным расписанием на 2023 год утверждено 66,5 штатных единиц; на 31 декабря 2023 года физических лиц – 62 человека, в </a:t>
            </a:r>
            <a:r>
              <a:rPr lang="ru-RU" sz="2000" dirty="0" err="1"/>
              <a:t>т.ч</a:t>
            </a:r>
            <a:r>
              <a:rPr lang="ru-RU" sz="2000" dirty="0"/>
              <a:t>. 10 внешних совместителей; фактически занято ставок на 31 декабря 2023 года – 64,25, в </a:t>
            </a:r>
            <a:r>
              <a:rPr lang="ru-RU" sz="2000" dirty="0" err="1"/>
              <a:t>т.ч</a:t>
            </a:r>
            <a:r>
              <a:rPr lang="ru-RU" sz="2000" dirty="0"/>
              <a:t>. 5 ставок занято внешними совместителями, вакантно 2,25 ставки.</a:t>
            </a:r>
          </a:p>
          <a:p>
            <a:r>
              <a:rPr lang="ru-RU" sz="2000" dirty="0" smtClean="0"/>
              <a:t>Прошли </a:t>
            </a:r>
            <a:r>
              <a:rPr lang="ru-RU" sz="2000" dirty="0"/>
              <a:t>курсы повышения квалификации/ курсы профессиональной переподготовки – </a:t>
            </a:r>
            <a:r>
              <a:rPr lang="ru-RU" sz="2000" dirty="0" smtClean="0"/>
              <a:t>25человек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479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Информация о проведенных мероприятиях</a:t>
            </a:r>
          </a:p>
          <a:p>
            <a:r>
              <a:rPr lang="ru-RU" sz="1400" dirty="0"/>
              <a:t>За 2023 год было проведено порядка 240 культурно-массовых и спортивных мероприятий. Мероприятия проводились как на базе Учреждения, так и в ДК «Юбилейный» и библиотеке. Также проводились экскурсии в г. Кириши (Краеведческий музей, "Музей природы" ДК "КИНЕФ, культурно-исторический центр «</a:t>
            </a:r>
            <a:r>
              <a:rPr lang="ru-RU" sz="1400" dirty="0" err="1"/>
              <a:t>Светелочка</a:t>
            </a:r>
            <a:r>
              <a:rPr lang="ru-RU" sz="1400" dirty="0"/>
              <a:t>», где стали участниками контактной постановки «</a:t>
            </a:r>
            <a:r>
              <a:rPr lang="ru-RU" sz="1400" dirty="0" err="1"/>
              <a:t>Захожское</a:t>
            </a:r>
            <a:r>
              <a:rPr lang="ru-RU" sz="1400" dirty="0"/>
              <a:t> сватовство»), </a:t>
            </a:r>
            <a:r>
              <a:rPr lang="ru-RU" sz="1400" dirty="0" err="1"/>
              <a:t>д.Хотово</a:t>
            </a:r>
            <a:r>
              <a:rPr lang="ru-RU" sz="1400" dirty="0"/>
              <a:t> в восстанавливаемый храм «Введение во храм Пресвятой Богородицы», где для проживающих настоятель храма проводил Молебен и Панихиду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Для проживающих проводились логические и психологические игры, направленные на развитие памяти, внимания, различные тренинги, разгадывали японские тесты.</a:t>
            </a:r>
          </a:p>
          <a:p>
            <a:r>
              <a:rPr lang="ru-RU" sz="1400" dirty="0"/>
              <a:t>В группе </a:t>
            </a:r>
            <a:r>
              <a:rPr lang="ru-RU" sz="1400" dirty="0" err="1"/>
              <a:t>ВКонтакте</a:t>
            </a:r>
            <a:r>
              <a:rPr lang="ru-RU" sz="1400" dirty="0"/>
              <a:t> учреждения после каждого проведенного мероприятия размещается фотоотчет. </a:t>
            </a:r>
          </a:p>
          <a:p>
            <a:r>
              <a:rPr lang="ru-RU" sz="1400" dirty="0" smtClean="0"/>
              <a:t>- проведено </a:t>
            </a:r>
            <a:r>
              <a:rPr lang="ru-RU" sz="1400" dirty="0"/>
              <a:t>12 плановых объектовых тренировок, из них 4 – по эвакуации</a:t>
            </a:r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113169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304800" y="1164770"/>
            <a:ext cx="8562975" cy="53884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Информация о проверках</a:t>
            </a:r>
          </a:p>
          <a:p>
            <a:pPr lvl="0"/>
            <a:r>
              <a:rPr lang="ru-RU" sz="1600" b="1" dirty="0"/>
              <a:t>Январь 2023 года, </a:t>
            </a:r>
            <a:r>
              <a:rPr lang="ru-RU" sz="1600" dirty="0"/>
              <a:t>ПРОКУРАТУРА ЛЕНИНГРАДСКОЙ ОБЛАСТИ, </a:t>
            </a:r>
          </a:p>
          <a:p>
            <a:pPr marL="0" indent="0">
              <a:buNone/>
            </a:pPr>
            <a:r>
              <a:rPr lang="ru-RU" sz="1600" dirty="0"/>
              <a:t>Тема: «Соблюдение прав граждан, пребывающих в организациях социального обслуживания»; представление № 17 от 22.03.2023 года; нарушения устранены;</a:t>
            </a:r>
          </a:p>
          <a:p>
            <a:pPr lvl="0"/>
            <a:r>
              <a:rPr lang="ru-RU" sz="1600" b="1" dirty="0"/>
              <a:t>Ноябрь 2023 года</a:t>
            </a:r>
            <a:r>
              <a:rPr lang="ru-RU" sz="1600" dirty="0"/>
              <a:t>, РОСПОТРЕБНАДЗОР; </a:t>
            </a:r>
          </a:p>
          <a:p>
            <a:pPr marL="0" indent="0">
              <a:buNone/>
            </a:pPr>
            <a:r>
              <a:rPr lang="ru-RU" sz="1600" dirty="0"/>
              <a:t>Тема: «Соблюдение санитарно-эпидемиологических требований»; акт № 47-01-451-23 от 20.11.2023 года; нарушения устранены;</a:t>
            </a:r>
          </a:p>
          <a:p>
            <a:pPr lvl="0"/>
            <a:r>
              <a:rPr lang="ru-RU" sz="1600" b="1" dirty="0"/>
              <a:t>декабрь 2023 года, </a:t>
            </a:r>
            <a:r>
              <a:rPr lang="ru-RU" sz="1600" dirty="0"/>
              <a:t>КОМИТЕТ ПО СОЦИАЛЬНОЙ ЗАЩИТЕ НАСЕЛЕНИЯ ЛЕНИНГРАДСКОЙ ОБЛАСТИ;</a:t>
            </a:r>
          </a:p>
          <a:p>
            <a:pPr marL="0" indent="0">
              <a:buNone/>
            </a:pPr>
            <a:r>
              <a:rPr lang="ru-RU" sz="1600" dirty="0"/>
              <a:t>Тема: «Контроль за принятием мер по противодействию коррупции»; акт № 4 от 19.01.2024; разработан план мероприятий по устранению недостатков; нарушения устранены частично;</a:t>
            </a:r>
          </a:p>
          <a:p>
            <a:pPr lvl="0"/>
            <a:r>
              <a:rPr lang="ru-RU" sz="1600" b="1" dirty="0"/>
              <a:t>декабрь 2023 года, </a:t>
            </a:r>
            <a:r>
              <a:rPr lang="ru-RU" sz="1600" dirty="0"/>
              <a:t>ГЛАВНОЕ УПРАВЛЕНИЕ МИНИСТЕРСТВА РОССИЙСКОЙ ФЕДЕРАЦИИ ПО ДЕЛАМ ГРАЖДАНСКОЙ ОБОРОНЫ, ЧРЕЗВЫЧАЙНЫМ СИТУАЦИЯМ И ЛИКВИДАЦИИ ПОСЛЕДСТВИЙ СТИХИЙНЫХ БЕДСТВИЙ ПО ЛЕНИНГРАДСКОЙ ОБЛАСТИ,</a:t>
            </a:r>
            <a:r>
              <a:rPr lang="ru-RU" sz="1600" b="1" dirty="0"/>
              <a:t> 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Тема:</a:t>
            </a:r>
            <a:r>
              <a:rPr lang="ru-RU" sz="1600" b="1" dirty="0"/>
              <a:t> </a:t>
            </a:r>
            <a:r>
              <a:rPr lang="ru-RU" sz="1600" dirty="0"/>
              <a:t>«Осуществление Федерального государственного пожарного надзора»;</a:t>
            </a:r>
            <a:r>
              <a:rPr lang="ru-RU" sz="1600" b="1" dirty="0"/>
              <a:t> </a:t>
            </a:r>
            <a:r>
              <a:rPr lang="ru-RU" sz="1600" dirty="0"/>
              <a:t>выдано предписание № 2311/009-47/60-П/ПВП от 15.12.2023 года; нарушения будут устранены в 2024 году (закупка планов эвакуации заложена в бюджет 2024 года).</a:t>
            </a:r>
          </a:p>
          <a:p>
            <a:endParaRPr lang="ru-RU" sz="1600" dirty="0"/>
          </a:p>
          <a:p>
            <a:pPr>
              <a:buNone/>
            </a:pPr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3817579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2782</TotalTime>
  <Words>738</Words>
  <Application>Microsoft Office PowerPoint</Application>
  <PresentationFormat>Экран (4:3)</PresentationFormat>
  <Paragraphs>112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Candara</vt:lpstr>
      <vt:lpstr>Tahoma</vt:lpstr>
      <vt:lpstr>Times New Roman</vt:lpstr>
      <vt:lpstr>Tunga</vt:lpstr>
      <vt:lpstr>Wingdings</vt:lpstr>
      <vt:lpstr>Wingdings 3</vt:lpstr>
      <vt:lpstr>Тема1</vt:lpstr>
      <vt:lpstr>Геронтологический центр Ленинградской области:   Отчет руководителя  ЛОГБУ «Геронтологический центр Ленинградской области»  перед трудовым коллективом за 2023 год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Нормативно-правовое регулирование оказания медицинских и социальных услуг старшему поколению в Российской Федерации</dc:title>
  <dc:creator>finance_02</dc:creator>
  <cp:lastModifiedBy>Пользователь Windows</cp:lastModifiedBy>
  <cp:revision>105</cp:revision>
  <cp:lastPrinted>2018-02-27T06:32:39Z</cp:lastPrinted>
  <dcterms:created xsi:type="dcterms:W3CDTF">2017-10-16T12:44:45Z</dcterms:created>
  <dcterms:modified xsi:type="dcterms:W3CDTF">2024-02-20T07:30:41Z</dcterms:modified>
</cp:coreProperties>
</file>